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27D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505324-D308-49BC-A879-48C99C2B3C67}" v="32" dt="2021-05-20T09:10:44.8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6E6173-466E-4723-99AA-C328AE74A641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D53E5-D5B9-4FA6-9085-4FFA42215B8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2383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CC4263-8720-4467-ABC8-8E061D9D8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81B8B7D-BB86-47A9-AF6C-478A5F41D3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ECBCFDE-E18C-44E4-9D3C-52D61327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538A07C-9C62-4982-896F-F6042B6DA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FEAE8-3CDB-4AF4-884F-FBC822539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2865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846CE7-0177-4417-803B-0F0B595B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5F93009-54AD-4D34-88DE-13E127D8AE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C1AD8D9-F4A1-4CA9-AAB1-3BE19AB9F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B9BFC10-4762-4867-A073-FC5EF2957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257FE42-01DE-417C-9A93-4D201EDD9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6477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8A346BC-427B-4D3D-9C8F-4903F685C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6DAF336-010B-4337-B0F0-061D5C4F9B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8DD27D-D1E5-48C8-A498-6CB37D5FD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5E1B26-86D4-4212-98D3-D7878F213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D0D65FF-A902-4CCF-825F-6983BA1BE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631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933200-5ECF-426D-B8C9-59016CA40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137969-E313-4625-873C-B5C52575D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08920F-4493-449F-9F36-6401A8E78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489ADDF-81D8-4EAB-9CF7-63ED1C99F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F64E395-5159-4A5B-A350-61C2373A0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3122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23C5C0-74F9-49F2-A766-D01A3DD9F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0DB57DF-BAA2-40C5-97FD-E12D50E7B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7268525-E158-4C7B-A344-84A4E596C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23001D-5DB3-43F7-8857-29C265507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0864F02-14ED-4A19-9867-85FCE292E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0989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353DBD-F24E-4F04-92C6-0B31AD0F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BA24818-666E-4E0A-A161-171622AD3C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02E6F30-B098-44F8-B187-4514FA14AB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22C0751-586B-4827-A4BC-FCCADF6A5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F9CBBBF-B1EF-439E-9A1C-7C55ECD82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AF0A251-8CE2-4FA4-A5DF-9C23655A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3681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18DAE5-BF61-4244-8B65-0712DCBD0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9E51DA6-F92E-4B05-97F8-83A345EFE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66866C2-D33B-4F72-85E5-47E7044707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B3D1DD9-4BFC-4B8B-8781-5EB0DB44A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8F3ADF1-E7AB-444D-8864-78EF22D5F0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34C0174-F4C5-4D43-9C27-8B620F364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A792BF7-EC13-48EF-875A-6A9762A81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9DF6225-B233-4020-BF0E-F84AF261A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025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48CA15-4954-4BB6-89A1-FAE98B777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8D81606-1872-4196-99B7-EAD131CA6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21EB7EF-B395-48B7-8DAC-4E4A6EA08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5F2AA0C-389F-4880-B1AA-EFCDA36DA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9844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6B8D37F-95D4-478E-83E3-5E876B844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49FA21C-4DC4-4A9F-9C36-0BEC3ACFC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D5FA955-1AD6-4B86-801A-96CF06A59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5595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8ABC5A-2B25-4935-A13F-82078FBB7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18F94D5-DF0D-46F9-8FD0-564DC97A1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B69133F-A874-47F7-BC8F-79CC454F3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9EB1C33-CD9F-4A59-BE06-E757B06EC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7E3D1B7-5014-4D1C-B367-0897B516E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3F34360-CE7A-475C-893C-437D6C525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5701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E2C6AC-2175-4F40-A318-4B8BB84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E30EDD4C-3798-4464-AF31-F9136CAAAA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3712260-D293-4CB9-BA44-C3FD74EFA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4C0C92D-964F-44E0-8DD6-0342B9B84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D02E965-DB9A-49A7-A9A5-0142A1C69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E6632A3-6E0B-48F6-B647-CADE0BED4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45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DD62B15-02E3-4B01-9EB7-059F6E40A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4669079-9B1F-49ED-B442-D81F3E1EA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D1EAEF-4B5B-4FEA-8572-EED9BFF797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46435-6795-4C8D-89C4-2AEB419BDEFE}" type="datetimeFigureOut">
              <a:rPr lang="it-IT" smtClean="0"/>
              <a:t>27/09/2021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EF8B207-5F55-4B65-9F6C-2A56884F1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E830B9C-73B6-4193-8D7D-75C1E39AFF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E4FF7-24DD-456A-8186-DA7A0E6B5A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478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EM-Pagine Docenti">
            <a:extLst>
              <a:ext uri="{FF2B5EF4-FFF2-40B4-BE49-F238E27FC236}">
                <a16:creationId xmlns:a16="http://schemas.microsoft.com/office/drawing/2014/main" id="{89AA59B0-0C59-445A-8DD6-47070727E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781" y="6081843"/>
            <a:ext cx="19526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3C575ABA-E550-4839-B867-4640AE69B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16103"/>
            <a:ext cx="3200400" cy="1800225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FD5F88D-2934-4760-B379-F2FDA8443C13}"/>
              </a:ext>
            </a:extLst>
          </p:cNvPr>
          <p:cNvSpPr/>
          <p:nvPr/>
        </p:nvSpPr>
        <p:spPr>
          <a:xfrm>
            <a:off x="2423605" y="6161103"/>
            <a:ext cx="9768396" cy="696896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E3E9ED8-DABE-4F31-B6FA-AB10929DF98B}"/>
              </a:ext>
            </a:extLst>
          </p:cNvPr>
          <p:cNvSpPr txBox="1"/>
          <p:nvPr/>
        </p:nvSpPr>
        <p:spPr>
          <a:xfrm>
            <a:off x="8945461" y="6324884"/>
            <a:ext cx="324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Candidato: Domenico Gagliardo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92F0840-0ACF-41B1-A45A-991A86D83874}"/>
              </a:ext>
            </a:extLst>
          </p:cNvPr>
          <p:cNvSpPr/>
          <p:nvPr/>
        </p:nvSpPr>
        <p:spPr>
          <a:xfrm>
            <a:off x="0" y="2684625"/>
            <a:ext cx="12192000" cy="1313895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183BD6E-619A-4DBE-8667-7682CF2572E4}"/>
              </a:ext>
            </a:extLst>
          </p:cNvPr>
          <p:cNvSpPr txBox="1"/>
          <p:nvPr/>
        </p:nvSpPr>
        <p:spPr>
          <a:xfrm>
            <a:off x="2046303" y="2956851"/>
            <a:ext cx="80993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b="1" dirty="0">
                <a:solidFill>
                  <a:schemeClr val="bg1"/>
                </a:solidFill>
              </a:rPr>
              <a:t>IMPLEMENTAZIONE DI UNA APP PER LA GESTIONE DELLE LOGICHE DI GEOFENCING AI FINI DI PROMOZIONE DEL TERRITORIO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1E86E18-608C-44E8-9625-C0E7CE79B670}"/>
              </a:ext>
            </a:extLst>
          </p:cNvPr>
          <p:cNvSpPr txBox="1"/>
          <p:nvPr/>
        </p:nvSpPr>
        <p:spPr>
          <a:xfrm>
            <a:off x="68061" y="4163963"/>
            <a:ext cx="120558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	Relatore Accademico:							Candidato:</a:t>
            </a:r>
          </a:p>
          <a:p>
            <a:r>
              <a:rPr lang="it-IT" b="1" dirty="0"/>
              <a:t>	Antonio DELLA CIOPPA 							Domenico Gagliardo</a:t>
            </a:r>
          </a:p>
          <a:p>
            <a:r>
              <a:rPr lang="it-IT" dirty="0"/>
              <a:t>	</a:t>
            </a:r>
          </a:p>
          <a:p>
            <a:r>
              <a:rPr lang="it-IT" dirty="0"/>
              <a:t>	Azienda:									Matricola:</a:t>
            </a:r>
          </a:p>
          <a:p>
            <a:r>
              <a:rPr lang="it-IT" dirty="0"/>
              <a:t>	</a:t>
            </a:r>
            <a:r>
              <a:rPr lang="it-IT" b="1" dirty="0" err="1"/>
              <a:t>Garofalo&amp;Partners</a:t>
            </a:r>
            <a:r>
              <a:rPr lang="it-IT" b="1" dirty="0"/>
              <a:t> </a:t>
            </a:r>
            <a:r>
              <a:rPr lang="it-IT" b="1" dirty="0" err="1"/>
              <a:t>srl</a:t>
            </a:r>
            <a:r>
              <a:rPr lang="it-IT" b="1" dirty="0"/>
              <a:t>							0612704485							</a:t>
            </a:r>
          </a:p>
        </p:txBody>
      </p:sp>
    </p:spTree>
    <p:extLst>
      <p:ext uri="{BB962C8B-B14F-4D97-AF65-F5344CB8AC3E}">
        <p14:creationId xmlns:p14="http://schemas.microsoft.com/office/powerpoint/2010/main" val="736830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EM-Pagine Docenti">
            <a:extLst>
              <a:ext uri="{FF2B5EF4-FFF2-40B4-BE49-F238E27FC236}">
                <a16:creationId xmlns:a16="http://schemas.microsoft.com/office/drawing/2014/main" id="{89AA59B0-0C59-445A-8DD6-47070727E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781" y="6073454"/>
            <a:ext cx="19526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FD5F88D-2934-4760-B379-F2FDA8443C13}"/>
              </a:ext>
            </a:extLst>
          </p:cNvPr>
          <p:cNvSpPr/>
          <p:nvPr/>
        </p:nvSpPr>
        <p:spPr>
          <a:xfrm>
            <a:off x="2423605" y="6161103"/>
            <a:ext cx="9768396" cy="696896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92F0840-0ACF-41B1-A45A-991A86D83874}"/>
              </a:ext>
            </a:extLst>
          </p:cNvPr>
          <p:cNvSpPr/>
          <p:nvPr/>
        </p:nvSpPr>
        <p:spPr>
          <a:xfrm>
            <a:off x="0" y="0"/>
            <a:ext cx="12192000" cy="696896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4AB3FD5-0973-4E04-A738-13C13102D267}"/>
              </a:ext>
            </a:extLst>
          </p:cNvPr>
          <p:cNvSpPr txBox="1"/>
          <p:nvPr/>
        </p:nvSpPr>
        <p:spPr>
          <a:xfrm>
            <a:off x="209781" y="-6659"/>
            <a:ext cx="7676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chemeClr val="bg1"/>
                </a:solidFill>
              </a:rPr>
              <a:t>Descrizione del problema affrontato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92699B8-DDA4-42FB-AF0A-34CD82C291AA}"/>
              </a:ext>
            </a:extLst>
          </p:cNvPr>
          <p:cNvSpPr txBox="1"/>
          <p:nvPr/>
        </p:nvSpPr>
        <p:spPr>
          <a:xfrm>
            <a:off x="209781" y="841194"/>
            <a:ext cx="767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L’obiettivo del tirocinio era: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9D4BFE-98A1-4F3F-8A5D-CC8C0BFEC6E1}"/>
              </a:ext>
            </a:extLst>
          </p:cNvPr>
          <p:cNvSpPr txBox="1"/>
          <p:nvPr/>
        </p:nvSpPr>
        <p:spPr>
          <a:xfrm>
            <a:off x="6956862" y="1865129"/>
            <a:ext cx="3977197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Conoscere</a:t>
            </a:r>
            <a:r>
              <a:rPr lang="en-US" dirty="0"/>
              <a:t> e </a:t>
            </a:r>
            <a:r>
              <a:rPr lang="en-US" dirty="0" err="1"/>
              <a:t>comprendere</a:t>
            </a:r>
            <a:r>
              <a:rPr lang="en-US" dirty="0"/>
              <a:t> la </a:t>
            </a:r>
            <a:r>
              <a:rPr lang="en-US" dirty="0" err="1"/>
              <a:t>tecnologia</a:t>
            </a:r>
            <a:r>
              <a:rPr lang="en-US" dirty="0"/>
              <a:t> del geofencing: </a:t>
            </a:r>
            <a:r>
              <a:rPr lang="en-US" dirty="0" err="1"/>
              <a:t>cos’è</a:t>
            </a:r>
            <a:r>
              <a:rPr lang="en-US" dirty="0"/>
              <a:t>, come </a:t>
            </a:r>
            <a:r>
              <a:rPr lang="en-US" dirty="0" err="1"/>
              <a:t>funziona</a:t>
            </a:r>
            <a:r>
              <a:rPr lang="en-US" dirty="0"/>
              <a:t> 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principali</a:t>
            </a:r>
            <a:r>
              <a:rPr lang="en-US" dirty="0"/>
              <a:t> </a:t>
            </a:r>
            <a:r>
              <a:rPr lang="en-US" dirty="0" err="1"/>
              <a:t>ambiti</a:t>
            </a:r>
            <a:r>
              <a:rPr lang="en-US" dirty="0"/>
              <a:t> </a:t>
            </a:r>
            <a:r>
              <a:rPr lang="en-US" dirty="0" err="1"/>
              <a:t>d’utilizzo</a:t>
            </a:r>
            <a:r>
              <a:rPr lang="en-US" dirty="0"/>
              <a:t>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Realizzare</a:t>
            </a:r>
            <a:r>
              <a:rPr lang="en-US" dirty="0"/>
              <a:t> un </a:t>
            </a:r>
            <a:r>
              <a:rPr lang="en-US" dirty="0" err="1"/>
              <a:t>applicativo</a:t>
            </a:r>
            <a:r>
              <a:rPr lang="en-US" dirty="0"/>
              <a:t> per </a:t>
            </a:r>
            <a:r>
              <a:rPr lang="en-US" dirty="0" err="1"/>
              <a:t>dispositivi</a:t>
            </a:r>
            <a:r>
              <a:rPr lang="en-US" dirty="0"/>
              <a:t> </a:t>
            </a:r>
            <a:r>
              <a:rPr lang="en-US" dirty="0" err="1"/>
              <a:t>mobili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sfrutti</a:t>
            </a:r>
            <a:r>
              <a:rPr lang="en-US" dirty="0"/>
              <a:t> le </a:t>
            </a:r>
            <a:r>
              <a:rPr lang="en-US" dirty="0" err="1"/>
              <a:t>logiche</a:t>
            </a:r>
            <a:r>
              <a:rPr lang="en-US" dirty="0"/>
              <a:t> del geofencing ai </a:t>
            </a:r>
            <a:r>
              <a:rPr lang="en-US" dirty="0" err="1"/>
              <a:t>fini</a:t>
            </a:r>
            <a:r>
              <a:rPr lang="en-US" dirty="0"/>
              <a:t> di </a:t>
            </a:r>
            <a:r>
              <a:rPr lang="en-US" dirty="0" err="1"/>
              <a:t>promozione</a:t>
            </a:r>
            <a:r>
              <a:rPr lang="en-US" dirty="0"/>
              <a:t> del </a:t>
            </a:r>
            <a:r>
              <a:rPr lang="en-US" dirty="0" err="1"/>
              <a:t>territorio</a:t>
            </a:r>
            <a:r>
              <a:rPr lang="en-US" dirty="0"/>
              <a:t> del </a:t>
            </a:r>
            <a:r>
              <a:rPr lang="en-US" dirty="0" err="1"/>
              <a:t>comune</a:t>
            </a:r>
            <a:r>
              <a:rPr lang="en-US" dirty="0"/>
              <a:t> di San Giovanni a </a:t>
            </a:r>
            <a:r>
              <a:rPr lang="en-US" dirty="0" err="1"/>
              <a:t>Piro</a:t>
            </a:r>
            <a:r>
              <a:rPr lang="en-US" dirty="0"/>
              <a:t>.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2AB3BCA-FA4B-4CCE-96EB-4CD78AFD6AC2}"/>
              </a:ext>
            </a:extLst>
          </p:cNvPr>
          <p:cNvSpPr txBox="1"/>
          <p:nvPr/>
        </p:nvSpPr>
        <p:spPr>
          <a:xfrm>
            <a:off x="8945461" y="6324884"/>
            <a:ext cx="324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Candidato: Domenico Gagliardo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B985B90-B4BB-4EB7-AF57-9B57346B4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81" y="1688009"/>
            <a:ext cx="6628828" cy="309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697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EM-Pagine Docenti">
            <a:extLst>
              <a:ext uri="{FF2B5EF4-FFF2-40B4-BE49-F238E27FC236}">
                <a16:creationId xmlns:a16="http://schemas.microsoft.com/office/drawing/2014/main" id="{89AA59B0-0C59-445A-8DD6-47070727E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781" y="6073454"/>
            <a:ext cx="19526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FD5F88D-2934-4760-B379-F2FDA8443C13}"/>
              </a:ext>
            </a:extLst>
          </p:cNvPr>
          <p:cNvSpPr/>
          <p:nvPr/>
        </p:nvSpPr>
        <p:spPr>
          <a:xfrm>
            <a:off x="2423605" y="6161103"/>
            <a:ext cx="9768396" cy="696896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92F0840-0ACF-41B1-A45A-991A86D83874}"/>
              </a:ext>
            </a:extLst>
          </p:cNvPr>
          <p:cNvSpPr/>
          <p:nvPr/>
        </p:nvSpPr>
        <p:spPr>
          <a:xfrm>
            <a:off x="0" y="0"/>
            <a:ext cx="12192000" cy="696896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4AB3FD5-0973-4E04-A738-13C13102D267}"/>
              </a:ext>
            </a:extLst>
          </p:cNvPr>
          <p:cNvSpPr txBox="1"/>
          <p:nvPr/>
        </p:nvSpPr>
        <p:spPr>
          <a:xfrm>
            <a:off x="209781" y="-6659"/>
            <a:ext cx="10292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chemeClr val="bg1"/>
                </a:solidFill>
              </a:rPr>
              <a:t>Contributo personale  alla soluzione del problema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EBFD038-7DDF-4B38-A5FA-1EB53CAE4B53}"/>
              </a:ext>
            </a:extLst>
          </p:cNvPr>
          <p:cNvSpPr txBox="1"/>
          <p:nvPr/>
        </p:nvSpPr>
        <p:spPr>
          <a:xfrm>
            <a:off x="284085" y="1136342"/>
            <a:ext cx="4632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Dopo aver compreso il </a:t>
            </a:r>
            <a:r>
              <a:rPr lang="it-IT" dirty="0" err="1"/>
              <a:t>geofencing</a:t>
            </a:r>
            <a:r>
              <a:rPr lang="it-IT" dirty="0"/>
              <a:t>, sono passato alla realizzazione dell’applicativo per dispositivi mobili, secondo i seguenti passaggi: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9168BEA-90FC-41EA-B234-0CE876C8A5D3}"/>
              </a:ext>
            </a:extLst>
          </p:cNvPr>
          <p:cNvSpPr txBox="1"/>
          <p:nvPr/>
        </p:nvSpPr>
        <p:spPr>
          <a:xfrm>
            <a:off x="372862" y="2129452"/>
            <a:ext cx="42242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dirty="0"/>
              <a:t>Creazione del </a:t>
            </a:r>
            <a:r>
              <a:rPr lang="it-IT" dirty="0" err="1"/>
              <a:t>modal</a:t>
            </a:r>
            <a:r>
              <a:rPr lang="it-IT" dirty="0"/>
              <a:t> </a:t>
            </a:r>
            <a:r>
              <a:rPr lang="it-IT" dirty="0" err="1"/>
              <a:t>drawer</a:t>
            </a:r>
            <a:r>
              <a:rPr lang="it-IT"/>
              <a:t>, menu </a:t>
            </a:r>
            <a:r>
              <a:rPr lang="it-IT" dirty="0"/>
              <a:t>laterale rappresentante la struttura su cui poggia l’applicativo e dell’option menu.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Implementazione del database per la gestione dei dati dell’applicativo.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Implementazione di ciascuna sezione relativa al </a:t>
            </a:r>
            <a:r>
              <a:rPr lang="it-IT" dirty="0" err="1"/>
              <a:t>modal</a:t>
            </a:r>
            <a:r>
              <a:rPr lang="it-IT" dirty="0"/>
              <a:t> </a:t>
            </a:r>
            <a:r>
              <a:rPr lang="it-IT" dirty="0" err="1"/>
              <a:t>drawer</a:t>
            </a:r>
            <a:r>
              <a:rPr lang="it-IT" dirty="0"/>
              <a:t> e all’option menu.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/>
              <a:t>Testing e successivo rilascio dell’applicativo.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7F07335C-9AE9-461B-A5C4-D6E3201FFBBE}"/>
              </a:ext>
            </a:extLst>
          </p:cNvPr>
          <p:cNvSpPr txBox="1"/>
          <p:nvPr/>
        </p:nvSpPr>
        <p:spPr>
          <a:xfrm>
            <a:off x="8945461" y="6324884"/>
            <a:ext cx="324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Candidato: Domenico Gagliardo</a:t>
            </a:r>
          </a:p>
        </p:txBody>
      </p:sp>
      <p:sp>
        <p:nvSpPr>
          <p:cNvPr id="9" name="Freccia curva 8">
            <a:extLst>
              <a:ext uri="{FF2B5EF4-FFF2-40B4-BE49-F238E27FC236}">
                <a16:creationId xmlns:a16="http://schemas.microsoft.com/office/drawing/2014/main" id="{F6F93485-9927-4564-B652-D9BFF5749B3C}"/>
              </a:ext>
            </a:extLst>
          </p:cNvPr>
          <p:cNvSpPr/>
          <p:nvPr/>
        </p:nvSpPr>
        <p:spPr>
          <a:xfrm>
            <a:off x="6225731" y="1379869"/>
            <a:ext cx="882576" cy="749156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3" name="Freccia a destra 12">
            <a:extLst>
              <a:ext uri="{FF2B5EF4-FFF2-40B4-BE49-F238E27FC236}">
                <a16:creationId xmlns:a16="http://schemas.microsoft.com/office/drawing/2014/main" id="{4BAFCEE6-E52F-4D38-B93E-A446BA9C1CC1}"/>
              </a:ext>
            </a:extLst>
          </p:cNvPr>
          <p:cNvSpPr/>
          <p:nvPr/>
        </p:nvSpPr>
        <p:spPr>
          <a:xfrm>
            <a:off x="6500421" y="3111656"/>
            <a:ext cx="607886" cy="317343"/>
          </a:xfrm>
          <a:prstGeom prst="rightArrow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4" name="Freccia curva 13">
            <a:extLst>
              <a:ext uri="{FF2B5EF4-FFF2-40B4-BE49-F238E27FC236}">
                <a16:creationId xmlns:a16="http://schemas.microsoft.com/office/drawing/2014/main" id="{2C755DBC-3645-4F66-8F48-A0535708FBCD}"/>
              </a:ext>
            </a:extLst>
          </p:cNvPr>
          <p:cNvSpPr/>
          <p:nvPr/>
        </p:nvSpPr>
        <p:spPr>
          <a:xfrm flipV="1">
            <a:off x="6227344" y="4724010"/>
            <a:ext cx="880963" cy="754120"/>
          </a:xfrm>
          <a:prstGeom prst="bentArrow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12" name="Immagine 11" descr="Immagine che contiene testo, elettronico&#10;&#10;Descrizione generata automaticamente">
            <a:extLst>
              <a:ext uri="{FF2B5EF4-FFF2-40B4-BE49-F238E27FC236}">
                <a16:creationId xmlns:a16="http://schemas.microsoft.com/office/drawing/2014/main" id="{48498210-9F1C-4E7B-A7D0-11B37F4C18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801" y="896502"/>
            <a:ext cx="741027" cy="1494317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0E0AED6-830C-471F-8B50-F3A6C675EA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271" y="2533475"/>
            <a:ext cx="747000" cy="14940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3B704D7A-2A8C-462D-B207-D665930F4FF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474" y="4517832"/>
            <a:ext cx="747876" cy="1494000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5D68B343-883E-4FF8-AAD9-5A5F1F5ACE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657" y="2537075"/>
            <a:ext cx="747821" cy="1490400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8F1EB4EF-4931-488B-8DF2-C7BFF5FD02F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5604" y="4540508"/>
            <a:ext cx="751316" cy="1490400"/>
          </a:xfrm>
          <a:prstGeom prst="rect">
            <a:avLst/>
          </a:prstGeom>
        </p:spPr>
      </p:pic>
      <p:sp>
        <p:nvSpPr>
          <p:cNvPr id="26" name="Freccia a destra 25">
            <a:extLst>
              <a:ext uri="{FF2B5EF4-FFF2-40B4-BE49-F238E27FC236}">
                <a16:creationId xmlns:a16="http://schemas.microsoft.com/office/drawing/2014/main" id="{81FB5DAA-CF3C-4D66-B481-1AA5E1FAE25E}"/>
              </a:ext>
            </a:extLst>
          </p:cNvPr>
          <p:cNvSpPr/>
          <p:nvPr/>
        </p:nvSpPr>
        <p:spPr>
          <a:xfrm>
            <a:off x="7882058" y="5101247"/>
            <a:ext cx="607886" cy="317343"/>
          </a:xfrm>
          <a:prstGeom prst="rightArrow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27" name="Immagine 26">
            <a:extLst>
              <a:ext uri="{FF2B5EF4-FFF2-40B4-BE49-F238E27FC236}">
                <a16:creationId xmlns:a16="http://schemas.microsoft.com/office/drawing/2014/main" id="{16ED29C4-809B-4B35-9121-70C12D43E5B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657" y="896502"/>
            <a:ext cx="742579" cy="1490400"/>
          </a:xfrm>
          <a:prstGeom prst="rect">
            <a:avLst/>
          </a:prstGeom>
        </p:spPr>
      </p:pic>
      <p:cxnSp>
        <p:nvCxnSpPr>
          <p:cNvPr id="29" name="Connettore a gomito 28">
            <a:extLst>
              <a:ext uri="{FF2B5EF4-FFF2-40B4-BE49-F238E27FC236}">
                <a16:creationId xmlns:a16="http://schemas.microsoft.com/office/drawing/2014/main" id="{C9904E48-ACB9-4E49-9B3B-F3325FA6D597}"/>
              </a:ext>
            </a:extLst>
          </p:cNvPr>
          <p:cNvCxnSpPr>
            <a:stCxn id="12" idx="3"/>
            <a:endCxn id="27" idx="1"/>
          </p:cNvCxnSpPr>
          <p:nvPr/>
        </p:nvCxnSpPr>
        <p:spPr>
          <a:xfrm flipV="1">
            <a:off x="7873828" y="1641702"/>
            <a:ext cx="686829" cy="1959"/>
          </a:xfrm>
          <a:prstGeom prst="bentConnector3">
            <a:avLst/>
          </a:prstGeom>
          <a:ln>
            <a:solidFill>
              <a:srgbClr val="3732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ccia a destra 22">
            <a:extLst>
              <a:ext uri="{FF2B5EF4-FFF2-40B4-BE49-F238E27FC236}">
                <a16:creationId xmlns:a16="http://schemas.microsoft.com/office/drawing/2014/main" id="{89DC7603-6E5A-4AAF-911D-9EE966035333}"/>
              </a:ext>
            </a:extLst>
          </p:cNvPr>
          <p:cNvSpPr/>
          <p:nvPr/>
        </p:nvSpPr>
        <p:spPr>
          <a:xfrm>
            <a:off x="7872271" y="3111656"/>
            <a:ext cx="607886" cy="317343"/>
          </a:xfrm>
          <a:prstGeom prst="rightArrow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51" name="Connettore a gomito 50">
            <a:extLst>
              <a:ext uri="{FF2B5EF4-FFF2-40B4-BE49-F238E27FC236}">
                <a16:creationId xmlns:a16="http://schemas.microsoft.com/office/drawing/2014/main" id="{24CF4B80-E3B2-4CF0-B3EF-C844ED3BE86E}"/>
              </a:ext>
            </a:extLst>
          </p:cNvPr>
          <p:cNvCxnSpPr>
            <a:cxnSpLocks/>
            <a:stCxn id="16" idx="0"/>
            <a:endCxn id="27" idx="3"/>
          </p:cNvCxnSpPr>
          <p:nvPr/>
        </p:nvCxnSpPr>
        <p:spPr>
          <a:xfrm rot="5400000" flipH="1" flipV="1">
            <a:off x="7955117" y="1185357"/>
            <a:ext cx="891773" cy="1804465"/>
          </a:xfrm>
          <a:prstGeom prst="bentConnector4">
            <a:avLst>
              <a:gd name="adj1" fmla="val 8218"/>
              <a:gd name="adj2" fmla="val 112669"/>
            </a:avLst>
          </a:prstGeom>
          <a:ln>
            <a:solidFill>
              <a:srgbClr val="3732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a gomito 53">
            <a:extLst>
              <a:ext uri="{FF2B5EF4-FFF2-40B4-BE49-F238E27FC236}">
                <a16:creationId xmlns:a16="http://schemas.microsoft.com/office/drawing/2014/main" id="{3CD50BB5-7E4F-4590-803E-3B6DDE8CEA12}"/>
              </a:ext>
            </a:extLst>
          </p:cNvPr>
          <p:cNvCxnSpPr>
            <a:stCxn id="19" idx="0"/>
            <a:endCxn id="27" idx="3"/>
          </p:cNvCxnSpPr>
          <p:nvPr/>
        </p:nvCxnSpPr>
        <p:spPr>
          <a:xfrm rot="5400000" flipH="1" flipV="1">
            <a:off x="6967259" y="2181855"/>
            <a:ext cx="2876130" cy="1795824"/>
          </a:xfrm>
          <a:prstGeom prst="bentConnector4">
            <a:avLst>
              <a:gd name="adj1" fmla="val 7877"/>
              <a:gd name="adj2" fmla="val 156174"/>
            </a:avLst>
          </a:prstGeom>
          <a:ln>
            <a:solidFill>
              <a:srgbClr val="3732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ttore 2 59">
            <a:extLst>
              <a:ext uri="{FF2B5EF4-FFF2-40B4-BE49-F238E27FC236}">
                <a16:creationId xmlns:a16="http://schemas.microsoft.com/office/drawing/2014/main" id="{E966C02A-67EE-4589-9B04-23971FBE2EFB}"/>
              </a:ext>
            </a:extLst>
          </p:cNvPr>
          <p:cNvCxnSpPr>
            <a:cxnSpLocks/>
          </p:cNvCxnSpPr>
          <p:nvPr/>
        </p:nvCxnSpPr>
        <p:spPr>
          <a:xfrm flipH="1">
            <a:off x="9281015" y="1641702"/>
            <a:ext cx="120650" cy="0"/>
          </a:xfrm>
          <a:prstGeom prst="straightConnector1">
            <a:avLst/>
          </a:prstGeom>
          <a:ln>
            <a:solidFill>
              <a:srgbClr val="3732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30FA0B03-43FA-4F97-BBE6-1C5DAF3E8E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1"/>
          <a:srcRect l="38227" t="14258" r="39939" b="5882"/>
          <a:stretch/>
        </p:blipFill>
        <p:spPr>
          <a:xfrm>
            <a:off x="5235575" y="2129026"/>
            <a:ext cx="1249115" cy="256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0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EM-Pagine Docenti">
            <a:extLst>
              <a:ext uri="{FF2B5EF4-FFF2-40B4-BE49-F238E27FC236}">
                <a16:creationId xmlns:a16="http://schemas.microsoft.com/office/drawing/2014/main" id="{89AA59B0-0C59-445A-8DD6-47070727E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781" y="6073454"/>
            <a:ext cx="19526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FD5F88D-2934-4760-B379-F2FDA8443C13}"/>
              </a:ext>
            </a:extLst>
          </p:cNvPr>
          <p:cNvSpPr/>
          <p:nvPr/>
        </p:nvSpPr>
        <p:spPr>
          <a:xfrm>
            <a:off x="2423605" y="6161103"/>
            <a:ext cx="9768396" cy="696896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92F0840-0ACF-41B1-A45A-991A86D83874}"/>
              </a:ext>
            </a:extLst>
          </p:cNvPr>
          <p:cNvSpPr/>
          <p:nvPr/>
        </p:nvSpPr>
        <p:spPr>
          <a:xfrm>
            <a:off x="0" y="0"/>
            <a:ext cx="12192000" cy="696896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4AB3FD5-0973-4E04-A738-13C13102D267}"/>
              </a:ext>
            </a:extLst>
          </p:cNvPr>
          <p:cNvSpPr txBox="1"/>
          <p:nvPr/>
        </p:nvSpPr>
        <p:spPr>
          <a:xfrm>
            <a:off x="209781" y="-6659"/>
            <a:ext cx="10585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chemeClr val="bg1"/>
                </a:solidFill>
              </a:rPr>
              <a:t>Descrizione dei contenuti applicativi/sperimentali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E9D07D9-CE43-47DC-83EF-3EB754F87759}"/>
              </a:ext>
            </a:extLst>
          </p:cNvPr>
          <p:cNvSpPr txBox="1"/>
          <p:nvPr/>
        </p:nvSpPr>
        <p:spPr>
          <a:xfrm>
            <a:off x="17363" y="705774"/>
            <a:ext cx="5460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realizzare l’applicativo mobile ho utilizzato: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B5FECDD-528F-49BF-BDAF-B8549DDFD078}"/>
              </a:ext>
            </a:extLst>
          </p:cNvPr>
          <p:cNvSpPr txBox="1"/>
          <p:nvPr/>
        </p:nvSpPr>
        <p:spPr>
          <a:xfrm>
            <a:off x="5502514" y="1075106"/>
            <a:ext cx="630155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it-IT" dirty="0"/>
              <a:t>La libreria </a:t>
            </a:r>
            <a:r>
              <a:rPr lang="it-IT" b="1" dirty="0"/>
              <a:t>Room</a:t>
            </a:r>
            <a:r>
              <a:rPr lang="it-IT" dirty="0"/>
              <a:t>, per l’implementazione del database e di tutte le classi ad esso associate, presenti nel package database.</a:t>
            </a:r>
          </a:p>
          <a:p>
            <a:pPr marL="342900" indent="-342900">
              <a:buAutoNum type="arabicPeriod"/>
            </a:pPr>
            <a:r>
              <a:rPr lang="it-IT" dirty="0"/>
              <a:t>Le </a:t>
            </a:r>
            <a:r>
              <a:rPr lang="it-IT" b="1" dirty="0"/>
              <a:t>API Maps SDK for Android</a:t>
            </a:r>
            <a:r>
              <a:rPr lang="it-IT" dirty="0"/>
              <a:t>, per aggiungere la mappa tramite il </a:t>
            </a:r>
            <a:r>
              <a:rPr lang="it-IT" b="1" dirty="0" err="1"/>
              <a:t>MapsFragment</a:t>
            </a:r>
            <a:r>
              <a:rPr lang="it-IT" dirty="0"/>
              <a:t>, sul quale ho poi aggiunto i vari </a:t>
            </a:r>
            <a:r>
              <a:rPr lang="it-IT" dirty="0" err="1"/>
              <a:t>geofence</a:t>
            </a:r>
            <a:r>
              <a:rPr lang="it-IT" dirty="0"/>
              <a:t> con la classe </a:t>
            </a:r>
            <a:r>
              <a:rPr lang="it-IT" b="1" dirty="0" err="1"/>
              <a:t>GeofenceHelper</a:t>
            </a:r>
            <a:r>
              <a:rPr lang="it-IT" dirty="0"/>
              <a:t> e gestito le transizioni dell’utente grazie alle classi </a:t>
            </a:r>
            <a:r>
              <a:rPr lang="it-IT" b="1" dirty="0" err="1"/>
              <a:t>NotificationHelper</a:t>
            </a:r>
            <a:r>
              <a:rPr lang="it-IT" dirty="0"/>
              <a:t> e </a:t>
            </a:r>
            <a:r>
              <a:rPr lang="it-IT" b="1" dirty="0" err="1"/>
              <a:t>GeofenceBroadcastReceiver</a:t>
            </a:r>
            <a:r>
              <a:rPr lang="it-IT" dirty="0"/>
              <a:t>.</a:t>
            </a:r>
          </a:p>
          <a:p>
            <a:pPr marL="342900" indent="-342900">
              <a:buAutoNum type="arabicPeriod"/>
            </a:pPr>
            <a:r>
              <a:rPr lang="it-IT" dirty="0"/>
              <a:t>La </a:t>
            </a:r>
            <a:r>
              <a:rPr lang="it-IT" b="1" dirty="0" err="1"/>
              <a:t>Recyclerview</a:t>
            </a:r>
            <a:r>
              <a:rPr lang="it-IT" dirty="0"/>
              <a:t> per visualizzare in maniera efficiente le località, utilizzata nelle sezioni info e slideshow tramite le classi </a:t>
            </a:r>
            <a:r>
              <a:rPr lang="it-IT" b="1" dirty="0" err="1"/>
              <a:t>RecyclerAdapter</a:t>
            </a:r>
            <a:r>
              <a:rPr lang="it-IT" dirty="0"/>
              <a:t> e </a:t>
            </a:r>
            <a:r>
              <a:rPr lang="it-IT" b="1" dirty="0" err="1"/>
              <a:t>GridAdapter</a:t>
            </a:r>
            <a:r>
              <a:rPr lang="it-IT" dirty="0"/>
              <a:t>.</a:t>
            </a:r>
          </a:p>
          <a:p>
            <a:pPr marL="342900" indent="-342900">
              <a:buAutoNum type="arabicPeriod"/>
            </a:pPr>
            <a:r>
              <a:rPr lang="it-IT" dirty="0"/>
              <a:t>L’applicativo è inoltre composto da altre classi rappresentanti ulteriori activity: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b="1" dirty="0"/>
              <a:t>Gallery</a:t>
            </a:r>
            <a:r>
              <a:rPr lang="it-IT" dirty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b="1" dirty="0" err="1"/>
              <a:t>Info_Luogo</a:t>
            </a:r>
            <a:endParaRPr lang="it-IT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b="1" dirty="0"/>
              <a:t>Sviluppatore</a:t>
            </a:r>
            <a:endParaRPr lang="it-IT" dirty="0"/>
          </a:p>
          <a:p>
            <a:pPr marL="342900" indent="-342900">
              <a:buAutoNum type="arabicPeriod"/>
            </a:pPr>
            <a:endParaRPr lang="it-IT" dirty="0"/>
          </a:p>
          <a:p>
            <a:pPr marL="342900" indent="-342900">
              <a:buAutoNum type="arabicPeriod"/>
            </a:pPr>
            <a:endParaRPr lang="it-IT" dirty="0"/>
          </a:p>
          <a:p>
            <a:pPr marL="342900" indent="-342900">
              <a:buAutoNum type="arabicPeriod"/>
            </a:pPr>
            <a:endParaRPr lang="it-IT" b="1" dirty="0"/>
          </a:p>
          <a:p>
            <a:pPr marL="342900" indent="-342900">
              <a:buAutoNum type="arabicPeriod"/>
            </a:pPr>
            <a:endParaRPr lang="it-IT" b="1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B73B430-3D2D-4A99-9E39-BB9FDD692D48}"/>
              </a:ext>
            </a:extLst>
          </p:cNvPr>
          <p:cNvSpPr txBox="1"/>
          <p:nvPr/>
        </p:nvSpPr>
        <p:spPr>
          <a:xfrm>
            <a:off x="8945461" y="6324884"/>
            <a:ext cx="324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Candidato: Domenico Gagliardo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8B5CE801-790B-4565-9833-99D8C949B3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214"/>
          <a:stretch/>
        </p:blipFill>
        <p:spPr>
          <a:xfrm>
            <a:off x="209781" y="1134821"/>
            <a:ext cx="5108839" cy="447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094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EM-Pagine Docenti">
            <a:extLst>
              <a:ext uri="{FF2B5EF4-FFF2-40B4-BE49-F238E27FC236}">
                <a16:creationId xmlns:a16="http://schemas.microsoft.com/office/drawing/2014/main" id="{89AA59B0-0C59-445A-8DD6-47070727E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781" y="6073454"/>
            <a:ext cx="19526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FD5F88D-2934-4760-B379-F2FDA8443C13}"/>
              </a:ext>
            </a:extLst>
          </p:cNvPr>
          <p:cNvSpPr/>
          <p:nvPr/>
        </p:nvSpPr>
        <p:spPr>
          <a:xfrm>
            <a:off x="2423605" y="6161103"/>
            <a:ext cx="9768396" cy="696896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92F0840-0ACF-41B1-A45A-991A86D83874}"/>
              </a:ext>
            </a:extLst>
          </p:cNvPr>
          <p:cNvSpPr/>
          <p:nvPr/>
        </p:nvSpPr>
        <p:spPr>
          <a:xfrm>
            <a:off x="0" y="0"/>
            <a:ext cx="12192000" cy="696896"/>
          </a:xfrm>
          <a:prstGeom prst="rect">
            <a:avLst/>
          </a:prstGeom>
          <a:solidFill>
            <a:srgbClr val="3732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325C739-4167-489B-8246-BED6635BDF87}"/>
              </a:ext>
            </a:extLst>
          </p:cNvPr>
          <p:cNvSpPr txBox="1"/>
          <p:nvPr/>
        </p:nvSpPr>
        <p:spPr>
          <a:xfrm>
            <a:off x="3484486" y="2782669"/>
            <a:ext cx="5223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/>
              <a:t>GRAZIE PER L’ATTENZIONE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70D9892-02F7-4D8E-90A1-3C19670D4558}"/>
              </a:ext>
            </a:extLst>
          </p:cNvPr>
          <p:cNvSpPr txBox="1"/>
          <p:nvPr/>
        </p:nvSpPr>
        <p:spPr>
          <a:xfrm>
            <a:off x="8945461" y="6324884"/>
            <a:ext cx="324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Candidato: Domenico Gagliardo</a:t>
            </a:r>
          </a:p>
        </p:txBody>
      </p:sp>
    </p:spTree>
    <p:extLst>
      <p:ext uri="{BB962C8B-B14F-4D97-AF65-F5344CB8AC3E}">
        <p14:creationId xmlns:p14="http://schemas.microsoft.com/office/powerpoint/2010/main" val="12150774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70E25D3A663FD4EBF239EEA91162BB5" ma:contentTypeVersion="9" ma:contentTypeDescription="Creare un nuovo documento." ma:contentTypeScope="" ma:versionID="34b98784b43ecd49ac08e37bcda0c050">
  <xsd:schema xmlns:xsd="http://www.w3.org/2001/XMLSchema" xmlns:xs="http://www.w3.org/2001/XMLSchema" xmlns:p="http://schemas.microsoft.com/office/2006/metadata/properties" xmlns:ns3="19b85e92-6110-4733-92d0-775cd41c3fc2" xmlns:ns4="9c26e1cb-7deb-4ab8-8e56-e0e99cec4b90" targetNamespace="http://schemas.microsoft.com/office/2006/metadata/properties" ma:root="true" ma:fieldsID="2e298ed9f59bf61e0af25a5b5257fb83" ns3:_="" ns4:_="">
    <xsd:import namespace="19b85e92-6110-4733-92d0-775cd41c3fc2"/>
    <xsd:import namespace="9c26e1cb-7deb-4ab8-8e56-e0e99cec4b9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b85e92-6110-4733-92d0-775cd41c3f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26e1cb-7deb-4ab8-8e56-e0e99cec4b9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AB6D065-D528-4F9D-952F-EE41BB4449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b85e92-6110-4733-92d0-775cd41c3fc2"/>
    <ds:schemaRef ds:uri="9c26e1cb-7deb-4ab8-8e56-e0e99cec4b9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78CCFC-BB81-469C-B983-B585ED9593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9BA657C-255B-4A02-95E5-2FDBDD9B4B13}">
  <ds:schemaRefs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19b85e92-6110-4733-92d0-775cd41c3fc2"/>
    <ds:schemaRef ds:uri="http://schemas.microsoft.com/office/infopath/2007/PartnerControls"/>
    <ds:schemaRef ds:uri="9c26e1cb-7deb-4ab8-8e56-e0e99cec4b90"/>
    <ds:schemaRef ds:uri="http://schemas.microsoft.com/office/2006/metadata/properties"/>
    <ds:schemaRef ds:uri="http://purl.org/dc/dcmitype/"/>
    <ds:schemaRef ds:uri="http://purl.org/dc/elements/1.1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958</TotalTime>
  <Words>339</Words>
  <Application>Microsoft Office PowerPoint</Application>
  <PresentationFormat>Widescreen</PresentationFormat>
  <Paragraphs>34</Paragraphs>
  <Slides>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CIRO SIANI</dc:creator>
  <cp:lastModifiedBy>DOMENICO GAGLIARDO</cp:lastModifiedBy>
  <cp:revision>49</cp:revision>
  <dcterms:created xsi:type="dcterms:W3CDTF">2021-05-19T14:05:52Z</dcterms:created>
  <dcterms:modified xsi:type="dcterms:W3CDTF">2021-09-27T08:42:56Z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0x010100770E25D3A663FD4EBF239EEA91162BB5</vt:lpwstr>
  </property>
</Properties>
</file>

<file path=docProps/thumbnail.jpeg>
</file>